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9" r:id="rId5"/>
    <p:sldId id="263" r:id="rId6"/>
    <p:sldId id="264" r:id="rId7"/>
    <p:sldId id="261" r:id="rId8"/>
    <p:sldId id="262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D278-6C9D-4449-9155-8F0257A8B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67CCF-E4FE-4F10-92C6-D11B61057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AE760-5DBE-4333-B4BB-F7F57998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FA370-F8B7-43D7-8B4C-C717E701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74C9-2424-4184-BDE7-CA360C31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38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2174-DB08-484B-8B77-9BFA6ACF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423EC-D974-4828-8B66-A8F9101E5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2187D-08DF-4F6F-AD3F-97A542EA6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76C96-A6B6-4DB1-A5AC-B9CFE44F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6A968-38FA-4C71-9454-CCF4EF1B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79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7F6CDF-7CF5-4D3B-B3C2-FDCB644F2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74E3C-4E39-438E-B2B8-DBB3D384B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8CE7E-BC5C-414A-B62E-30462592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A712A-83D4-42F9-9767-85C24765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86E46-AA32-457A-8504-0ADA4A66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07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DB0C-9FFD-45E5-A35A-000D0625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603C-79D7-4496-858C-0FC367DB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7A113-6A53-4F6C-A94D-EAFDAFDF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66D25-3D4C-4F75-9E48-BDC839FCD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BD3E-3A69-4190-AFDE-083E52D7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57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957F-FF12-4B14-BC2B-F9F3E61F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E1518-201D-4DBC-9C41-C49E6710E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9BC9B-7C2C-4357-8C0F-ACDB1E5C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2DC71-40EA-4D99-BD7D-368D21A6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77923-B23D-411D-AF0A-838D0FA9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8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0B2D-799F-497E-B97D-32BF744E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7A1E9-2512-4594-A80B-46E0A6124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4F594-AC61-42BD-9A1A-C8EF3DC9D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C5ADD-D78F-44F4-B393-96ABD21E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D52F6-DC71-45D3-9D5F-A8911F61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76E31-2056-4E4A-8392-E4F0D7EC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57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9B41-7C3E-42D1-ACF1-C644F943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45EE7-1E7D-41C1-8675-FF590D739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EDF1E-EB3D-4C93-8C63-416127500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DCCCC-DE49-4DE2-BE1F-123B20D3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170F3-D5FB-4619-BDC2-CF6BF78F7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B0100-48F2-472B-A463-34B543EC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4144E-B814-464A-AE71-76B0FE16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AFBC3-D16E-4878-9952-6282F3DB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37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3B88-8FEE-4CE3-945B-3EECEDF5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B12D6-5CAE-4A4D-BB9F-A86B285A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5B284-5E0C-4230-8FD0-333486BF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4FA25-EFC5-454A-815C-DB9898B7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31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24190-3C4B-44D3-B54E-CF99CE14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2DEFB-8AD0-4278-9C93-5C2BEF37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78514-6985-4204-A6BE-2BC6EB16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24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9E2B-9F1F-4A68-A8C3-7F7AB76B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DE956-2534-410B-B98E-5CF222F1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C9EF7-A65D-41F5-9422-3FA9F9334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22AE0-3EDF-4289-85AB-952C00741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17519-0739-4D0B-950F-CBE69C47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2E5A5-DD43-4341-A649-9DBC30B4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41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9EF7-0C82-42FF-961F-F0A55AAE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DBD1F-6ED1-4910-9C13-448EC7530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43A91-C5A9-487E-AF4E-48E65D732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8C626-AF9D-44A7-895D-6588CE58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280E2-B0DC-4A3D-AE1C-3491E457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EE657-5E4C-4D72-8301-7D4CB754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115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E8F48-5EE3-45CD-8918-A051AAD4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F0825-8626-4349-A9E8-1EEDFE0FA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B47B1-4776-4B42-B495-30879CEA3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93C89-2351-4204-A49B-2D76FD5E5F61}" type="datetimeFigureOut">
              <a:rPr lang="en-IN" smtClean="0"/>
              <a:t>15-07-2021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98E3E-0617-489C-B8FA-AAAFD3052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75EA3-74F1-4EBB-A652-D06BC6F3A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65AC-228F-4270-9889-A615E58655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8B81-0307-4EE6-8245-EF22D543B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987"/>
            <a:ext cx="9144000" cy="230545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VOICE ACTIVITY DETECTION IN NOISE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DAA02-E912-47B5-9257-B610C6F07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1682"/>
            <a:ext cx="9144000" cy="516118"/>
          </a:xfrm>
        </p:spPr>
        <p:txBody>
          <a:bodyPr/>
          <a:lstStyle/>
          <a:p>
            <a:r>
              <a:rPr lang="en-IN" dirty="0"/>
              <a:t> Jigar Rajpopat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45925E-9D70-4DDB-9F24-DD2F7E23E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8"/>
          <a:stretch/>
        </p:blipFill>
        <p:spPr>
          <a:xfrm>
            <a:off x="9076212" y="0"/>
            <a:ext cx="3115788" cy="1312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50550D-8AC5-487A-9FCD-751CB607AF3C}"/>
              </a:ext>
            </a:extLst>
          </p:cNvPr>
          <p:cNvSpPr txBox="1"/>
          <p:nvPr/>
        </p:nvSpPr>
        <p:spPr>
          <a:xfrm>
            <a:off x="754144" y="452487"/>
            <a:ext cx="555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MMI 705 – Current Trends in Music Engineering I (1</a:t>
            </a:r>
            <a:r>
              <a:rPr lang="en-IN" sz="1400" b="1" baseline="30000" dirty="0"/>
              <a:t>st</a:t>
            </a:r>
            <a:r>
              <a:rPr lang="en-IN" sz="1400" b="1" dirty="0"/>
              <a:t> December 2020)</a:t>
            </a:r>
          </a:p>
        </p:txBody>
      </p:sp>
    </p:spTree>
    <p:extLst>
      <p:ext uri="{BB962C8B-B14F-4D97-AF65-F5344CB8AC3E}">
        <p14:creationId xmlns:p14="http://schemas.microsoft.com/office/powerpoint/2010/main" val="22881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4FAB-0FB4-4997-9169-97572229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Original setting</a:t>
            </a:r>
            <a:endParaRPr lang="en-IN" dirty="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6277DE98-2647-459F-9880-3FAA882B8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" y="1690688"/>
            <a:ext cx="5801784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C7415F4-F322-4B2A-B047-9EBE6133C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 b="22163"/>
          <a:stretch/>
        </p:blipFill>
        <p:spPr>
          <a:xfrm>
            <a:off x="7412477" y="2716696"/>
            <a:ext cx="3330946" cy="16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3CF3-9044-4B6B-B10A-02B58F5B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</a:t>
            </a:r>
            <a:r>
              <a:rPr lang="en-IN" b="1" baseline="30000" dirty="0"/>
              <a:t>st</a:t>
            </a:r>
            <a:r>
              <a:rPr lang="en-IN" b="1" dirty="0"/>
              <a:t> change: Reducing batch size (64 to 32)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C5B43A-3CD0-48B0-8B0F-ED1FAECF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t="8181" r="6905" b="11598"/>
          <a:stretch/>
        </p:blipFill>
        <p:spPr>
          <a:xfrm>
            <a:off x="1765666" y="1690688"/>
            <a:ext cx="8660667" cy="4526671"/>
          </a:xfrm>
        </p:spPr>
      </p:pic>
    </p:spTree>
    <p:extLst>
      <p:ext uri="{BB962C8B-B14F-4D97-AF65-F5344CB8AC3E}">
        <p14:creationId xmlns:p14="http://schemas.microsoft.com/office/powerpoint/2010/main" val="352207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05F6-3736-456F-B373-7F3D91A4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</a:t>
            </a:r>
            <a:r>
              <a:rPr lang="en-IN" b="1" baseline="30000" dirty="0"/>
              <a:t>st</a:t>
            </a:r>
            <a:r>
              <a:rPr lang="en-IN" b="1" dirty="0"/>
              <a:t> change: Reducing batch size (64 to 32)</a:t>
            </a:r>
            <a:endParaRPr lang="en-IN" dirty="0"/>
          </a:p>
        </p:txBody>
      </p:sp>
      <p:pic>
        <p:nvPicPr>
          <p:cNvPr id="5" name="Content Placeholder 4" descr="Chart, waterfall chart, treemap chart&#10;&#10;Description automatically generated">
            <a:extLst>
              <a:ext uri="{FF2B5EF4-FFF2-40B4-BE49-F238E27FC236}">
                <a16:creationId xmlns:a16="http://schemas.microsoft.com/office/drawing/2014/main" id="{BD0169AE-1179-40C0-9E35-8FB9D7E37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" y="1690688"/>
            <a:ext cx="5801784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E3FFB42-0A03-4107-93F8-53DEEB40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"/>
          <a:stretch/>
        </p:blipFill>
        <p:spPr>
          <a:xfrm>
            <a:off x="7767687" y="3029407"/>
            <a:ext cx="256978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5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4AA6-2AF2-48CE-A1FC-8A8FF9FA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</a:t>
            </a:r>
            <a:r>
              <a:rPr lang="en-IN" b="1" baseline="30000" dirty="0"/>
              <a:t>st</a:t>
            </a:r>
            <a:r>
              <a:rPr lang="en-IN" b="1" dirty="0"/>
              <a:t> change: Reducing batch size (64 to 32)</a:t>
            </a:r>
            <a:endParaRPr lang="en-IN" dirty="0"/>
          </a:p>
        </p:txBody>
      </p:sp>
      <p:pic>
        <p:nvPicPr>
          <p:cNvPr id="9" name="Content Placeholder 8" descr="Chart, treemap chart&#10;&#10;Description automatically generated">
            <a:extLst>
              <a:ext uri="{FF2B5EF4-FFF2-40B4-BE49-F238E27FC236}">
                <a16:creationId xmlns:a16="http://schemas.microsoft.com/office/drawing/2014/main" id="{FF050D37-3526-4E18-A1B6-11388B520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6" y="1835052"/>
            <a:ext cx="5801784" cy="4351338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7C6476D-E4BC-4662-9D22-795364BFB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/>
          <a:stretch/>
        </p:blipFill>
        <p:spPr>
          <a:xfrm>
            <a:off x="7466029" y="3049376"/>
            <a:ext cx="275649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04B6-E3AE-45A5-9C79-ACFDEA33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</a:t>
            </a:r>
            <a:r>
              <a:rPr lang="en-IN" b="1" baseline="30000" dirty="0"/>
              <a:t>st</a:t>
            </a:r>
            <a:r>
              <a:rPr lang="en-IN" b="1" dirty="0"/>
              <a:t> change: Reducing batch size (64 to 32)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F52D7-18BA-48C5-82E5-3EB885375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Inference:</a:t>
            </a:r>
          </a:p>
          <a:p>
            <a:r>
              <a:rPr lang="en-IN" dirty="0"/>
              <a:t>Takes slightly longer to train (19 iterations per epoch instead of 9)</a:t>
            </a:r>
          </a:p>
          <a:p>
            <a:r>
              <a:rPr lang="en-IN" dirty="0"/>
              <a:t>Slightly better accuracy</a:t>
            </a:r>
          </a:p>
          <a:p>
            <a:r>
              <a:rPr lang="en-IN" dirty="0"/>
              <a:t>Presumably, some overfitting from iterations 80-90 (loss increases)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06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49F9-6682-46D1-A7B2-0EFCC835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</a:t>
            </a:r>
            <a:r>
              <a:rPr lang="en-IN" b="1" baseline="30000" dirty="0"/>
              <a:t>nd</a:t>
            </a:r>
            <a:r>
              <a:rPr lang="en-IN" b="1" dirty="0"/>
              <a:t> change: Remove one BI-</a:t>
            </a:r>
            <a:r>
              <a:rPr lang="en-IN" b="1" dirty="0">
                <a:solidFill>
                  <a:schemeClr val="tx1"/>
                </a:solidFill>
              </a:rPr>
              <a:t>LSTM layer</a:t>
            </a:r>
            <a:r>
              <a:rPr lang="en-IN" b="1" dirty="0"/>
              <a:t> </a:t>
            </a:r>
            <a:endParaRPr lang="en-IN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05BB1E-5A22-4726-B8A9-1AF2B144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t="8522" r="7065" b="11971"/>
          <a:stretch/>
        </p:blipFill>
        <p:spPr>
          <a:xfrm>
            <a:off x="2743200" y="2196445"/>
            <a:ext cx="6674177" cy="3459637"/>
          </a:xfrm>
        </p:spPr>
      </p:pic>
    </p:spTree>
    <p:extLst>
      <p:ext uri="{BB962C8B-B14F-4D97-AF65-F5344CB8AC3E}">
        <p14:creationId xmlns:p14="http://schemas.microsoft.com/office/powerpoint/2010/main" val="197776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61D9-9723-4C2C-8BBC-4B5130F4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</a:t>
            </a:r>
            <a:r>
              <a:rPr lang="en-IN" b="1" baseline="30000" dirty="0"/>
              <a:t>nd</a:t>
            </a:r>
            <a:r>
              <a:rPr lang="en-IN" b="1" dirty="0"/>
              <a:t> change: Remove one BI-</a:t>
            </a:r>
            <a:r>
              <a:rPr lang="en-IN" b="1" dirty="0">
                <a:solidFill>
                  <a:schemeClr val="tx1"/>
                </a:solidFill>
              </a:rPr>
              <a:t>LSTM layer</a:t>
            </a:r>
            <a:r>
              <a:rPr lang="en-IN" b="1" dirty="0"/>
              <a:t> </a:t>
            </a:r>
            <a:endParaRPr lang="en-IN" dirty="0"/>
          </a:p>
        </p:txBody>
      </p:sp>
      <p:pic>
        <p:nvPicPr>
          <p:cNvPr id="5" name="Content Placeholder 4" descr="Chart, waterfall chart, treemap chart&#10;&#10;Description automatically generated">
            <a:extLst>
              <a:ext uri="{FF2B5EF4-FFF2-40B4-BE49-F238E27FC236}">
                <a16:creationId xmlns:a16="http://schemas.microsoft.com/office/drawing/2014/main" id="{0A453FA3-8684-43E1-B33E-2CF72EC9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801784" cy="435133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16E7B0E-71AD-489B-89BB-805322D2F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64" y="3088238"/>
            <a:ext cx="3648036" cy="16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5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1B5E-29ED-4884-A7DF-F1D3A1A9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</a:t>
            </a:r>
            <a:r>
              <a:rPr lang="en-IN" b="1" baseline="30000" dirty="0"/>
              <a:t>nd</a:t>
            </a:r>
            <a:r>
              <a:rPr lang="en-IN" b="1" dirty="0"/>
              <a:t> change: Remove one BI-</a:t>
            </a:r>
            <a:r>
              <a:rPr lang="en-IN" b="1" dirty="0">
                <a:solidFill>
                  <a:schemeClr val="tx1"/>
                </a:solidFill>
              </a:rPr>
              <a:t>LSTM layer</a:t>
            </a:r>
            <a:r>
              <a:rPr lang="en-IN" b="1" dirty="0"/>
              <a:t> </a:t>
            </a:r>
            <a:endParaRPr lang="en-IN" dirty="0"/>
          </a:p>
        </p:txBody>
      </p:sp>
      <p:pic>
        <p:nvPicPr>
          <p:cNvPr id="5" name="Content Placeholder 4" descr="Chart, waterfall chart, treemap chart&#10;&#10;Description automatically generated">
            <a:extLst>
              <a:ext uri="{FF2B5EF4-FFF2-40B4-BE49-F238E27FC236}">
                <a16:creationId xmlns:a16="http://schemas.microsoft.com/office/drawing/2014/main" id="{D0331EAB-0904-4362-BBFB-4B0219F1D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8" y="1690688"/>
            <a:ext cx="5801784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6C3E7E-70BA-4BB6-8780-8348A9730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937" y="3243269"/>
            <a:ext cx="2414304" cy="10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2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940C-F33E-4248-AF29-5547EB2A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</a:t>
            </a:r>
            <a:r>
              <a:rPr lang="en-IN" b="1" baseline="30000" dirty="0"/>
              <a:t>nd</a:t>
            </a:r>
            <a:r>
              <a:rPr lang="en-IN" b="1" dirty="0"/>
              <a:t> change: Remove one BI-</a:t>
            </a:r>
            <a:r>
              <a:rPr lang="en-IN" b="1" dirty="0">
                <a:solidFill>
                  <a:schemeClr val="tx1"/>
                </a:solidFill>
              </a:rPr>
              <a:t>LSTM layer</a:t>
            </a:r>
            <a:r>
              <a:rPr lang="en-IN" b="1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A0F9-4BD7-45FE-8827-C5B9A6BAC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Inference:</a:t>
            </a:r>
          </a:p>
          <a:p>
            <a:r>
              <a:rPr lang="en-IN" dirty="0"/>
              <a:t>Takes significantly less time to train (59 secs)</a:t>
            </a:r>
          </a:p>
          <a:p>
            <a:r>
              <a:rPr lang="en-IN" dirty="0"/>
              <a:t>Slightly worse accuracy, but maybe still acceptable to start with</a:t>
            </a:r>
          </a:p>
        </p:txBody>
      </p:sp>
    </p:spTree>
    <p:extLst>
      <p:ext uri="{BB962C8B-B14F-4D97-AF65-F5344CB8AC3E}">
        <p14:creationId xmlns:p14="http://schemas.microsoft.com/office/powerpoint/2010/main" val="383133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A752-38C0-42CF-82FE-1BA3A989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3</a:t>
            </a:r>
            <a:r>
              <a:rPr lang="en-IN" b="1" baseline="30000" dirty="0"/>
              <a:t>rd</a:t>
            </a:r>
            <a:r>
              <a:rPr lang="en-IN" b="1" dirty="0"/>
              <a:t> change: Adding MFCC as feature </a:t>
            </a:r>
            <a:endParaRPr lang="en-IN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47EB03-EFB0-412F-B7C5-A0165D579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8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B20D-E975-4223-B992-CDC96632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5FF53-641B-416E-B6CA-BE8BE1262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b="1" dirty="0"/>
              <a:t>For both training and test datasets: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Clean audio files (</a:t>
            </a:r>
            <a:r>
              <a:rPr lang="en-IN" sz="2400" dirty="0" err="1"/>
              <a:t>detectSpeech</a:t>
            </a:r>
            <a:r>
              <a:rPr lang="en-IN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Concatenate speech signals (silence of max 2s in between)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Speech signal + Noise = Noisy Signal (low SNR)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Baseline: Speech-only signal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Extract features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400" b="1" dirty="0"/>
              <a:t>Training (and validation):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Train network using these features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400" b="1" dirty="0"/>
              <a:t>Testing: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Compare network’s accuracy to the VAD baseline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4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2389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5513-AA49-4498-B100-2EBE7EF1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3</a:t>
            </a:r>
            <a:r>
              <a:rPr lang="en-IN" b="1" baseline="30000" dirty="0"/>
              <a:t>rd</a:t>
            </a:r>
            <a:r>
              <a:rPr lang="en-IN" b="1" dirty="0"/>
              <a:t> change: Adding MFCC as feature </a:t>
            </a:r>
            <a:endParaRPr lang="en-IN" dirty="0"/>
          </a:p>
        </p:txBody>
      </p:sp>
      <p:pic>
        <p:nvPicPr>
          <p:cNvPr id="5" name="Content Placeholder 4" descr="Chart, waterfall chart, treemap chart&#10;&#10;Description automatically generated">
            <a:extLst>
              <a:ext uri="{FF2B5EF4-FFF2-40B4-BE49-F238E27FC236}">
                <a16:creationId xmlns:a16="http://schemas.microsoft.com/office/drawing/2014/main" id="{11714D53-D4C6-4BA9-B863-332C4952A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" y="1726039"/>
            <a:ext cx="5801784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5B3D82-8D0C-487E-983B-B2D1ACBCDF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/>
          <a:stretch/>
        </p:blipFill>
        <p:spPr>
          <a:xfrm>
            <a:off x="7409467" y="3166086"/>
            <a:ext cx="2974293" cy="11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95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ADBF-26B4-44F9-ABC8-F7A4F966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3</a:t>
            </a:r>
            <a:r>
              <a:rPr lang="en-IN" b="1" baseline="30000" dirty="0"/>
              <a:t>rd</a:t>
            </a:r>
            <a:r>
              <a:rPr lang="en-IN" b="1" dirty="0"/>
              <a:t> change: Adding MFCC as feature </a:t>
            </a:r>
            <a:endParaRPr lang="en-IN" dirty="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6306C89A-1420-4EB1-85D6-8A90DCCC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5" y="1844479"/>
            <a:ext cx="5801784" cy="435133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94BDC92-A59B-4EC1-BCCF-09D2702F3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/>
          <a:stretch/>
        </p:blipFill>
        <p:spPr>
          <a:xfrm>
            <a:off x="7786540" y="3313303"/>
            <a:ext cx="2499565" cy="900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866CC-F71C-47F5-957C-70EC80E03327}"/>
              </a:ext>
            </a:extLst>
          </p:cNvPr>
          <p:cNvSpPr txBox="1"/>
          <p:nvPr/>
        </p:nvSpPr>
        <p:spPr>
          <a:xfrm>
            <a:off x="9737889" y="4496586"/>
            <a:ext cx="132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MFCC FTW</a:t>
            </a:r>
          </a:p>
        </p:txBody>
      </p:sp>
    </p:spTree>
    <p:extLst>
      <p:ext uri="{BB962C8B-B14F-4D97-AF65-F5344CB8AC3E}">
        <p14:creationId xmlns:p14="http://schemas.microsoft.com/office/powerpoint/2010/main" val="184075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F4D6-7BBC-4F25-A9F8-8801B986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3</a:t>
            </a:r>
            <a:r>
              <a:rPr lang="en-IN" b="1" baseline="30000" dirty="0"/>
              <a:t>rd</a:t>
            </a:r>
            <a:r>
              <a:rPr lang="en-IN" b="1" dirty="0"/>
              <a:t> change: Adding MFCC as feature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1845-63DD-4A23-88D6-29AC168ED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89" y="1825625"/>
            <a:ext cx="10759911" cy="4351338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Inference:</a:t>
            </a:r>
          </a:p>
          <a:p>
            <a:r>
              <a:rPr lang="en-IN" dirty="0"/>
              <a:t>Takes significantly more time to train (12 more features for each epoch)</a:t>
            </a:r>
          </a:p>
          <a:p>
            <a:r>
              <a:rPr lang="en-IN" dirty="0"/>
              <a:t>Way better accuracy! (at the cost of time/system resources)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2372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7D30-B736-4924-905C-F8BC6813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7876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7176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6B58-CA12-4B2E-A0D2-E2A68126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Audio examples</a:t>
            </a:r>
          </a:p>
        </p:txBody>
      </p:sp>
      <p:pic>
        <p:nvPicPr>
          <p:cNvPr id="5" name="01bb6a2a_nohash_2">
            <a:hlinkClick r:id="" action="ppaction://media"/>
            <a:extLst>
              <a:ext uri="{FF2B5EF4-FFF2-40B4-BE49-F238E27FC236}">
                <a16:creationId xmlns:a16="http://schemas.microsoft.com/office/drawing/2014/main" id="{373E6C4E-B085-4A88-9A06-0845EDC4F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07907" y="2236983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A9367-67EE-45B7-8FD3-1BD74C0B9712}"/>
              </a:ext>
            </a:extLst>
          </p:cNvPr>
          <p:cNvSpPr txBox="1"/>
          <p:nvPr/>
        </p:nvSpPr>
        <p:spPr>
          <a:xfrm>
            <a:off x="1601138" y="1838185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Speech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5CB37-A0CA-47ED-AC2E-8BED2ECE6F78}"/>
              </a:ext>
            </a:extLst>
          </p:cNvPr>
          <p:cNvSpPr txBox="1"/>
          <p:nvPr/>
        </p:nvSpPr>
        <p:spPr>
          <a:xfrm>
            <a:off x="8722931" y="2957388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Noise</a:t>
            </a:r>
          </a:p>
        </p:txBody>
      </p:sp>
      <p:pic>
        <p:nvPicPr>
          <p:cNvPr id="8" name="training signal">
            <a:hlinkClick r:id="" action="ppaction://media"/>
            <a:extLst>
              <a:ext uri="{FF2B5EF4-FFF2-40B4-BE49-F238E27FC236}">
                <a16:creationId xmlns:a16="http://schemas.microsoft.com/office/drawing/2014/main" id="{D1F6690C-E000-4485-8846-CFC0F93A38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48159" y="3326720"/>
            <a:ext cx="487362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9AC31A-FB24-4DF4-A885-57D81503ED87}"/>
              </a:ext>
            </a:extLst>
          </p:cNvPr>
          <p:cNvSpPr txBox="1"/>
          <p:nvPr/>
        </p:nvSpPr>
        <p:spPr>
          <a:xfrm>
            <a:off x="3096673" y="2957388"/>
            <a:ext cx="279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Combining speech samples</a:t>
            </a:r>
          </a:p>
        </p:txBody>
      </p:sp>
      <p:pic>
        <p:nvPicPr>
          <p:cNvPr id="10" name="training+noise signal">
            <a:hlinkClick r:id="" action="ppaction://media"/>
            <a:extLst>
              <a:ext uri="{FF2B5EF4-FFF2-40B4-BE49-F238E27FC236}">
                <a16:creationId xmlns:a16="http://schemas.microsoft.com/office/drawing/2014/main" id="{8E90499A-B5E0-470A-A284-696FA7EC96A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46449" y="5397731"/>
            <a:ext cx="487362" cy="487363"/>
          </a:xfrm>
          <a:prstGeom prst="rect">
            <a:avLst/>
          </a:prstGeom>
        </p:spPr>
      </p:pic>
      <p:pic>
        <p:nvPicPr>
          <p:cNvPr id="16" name="WashingMachine-16-8-mono-1000secs">
            <a:hlinkClick r:id="" action="ppaction://media"/>
            <a:extLst>
              <a:ext uri="{FF2B5EF4-FFF2-40B4-BE49-F238E27FC236}">
                <a16:creationId xmlns:a16="http://schemas.microsoft.com/office/drawing/2014/main" id="{02B73755-C2D9-4A8B-BBB5-EF1F395C9B0F}"/>
              </a:ext>
            </a:extLst>
          </p:cNvPr>
          <p:cNvPicPr>
            <a:picLocks noGrp="1" noChangeAspect="1"/>
          </p:cNvPicPr>
          <p:nvPr>
            <p:ph idx="1"/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08170" y="3326721"/>
            <a:ext cx="487363" cy="487362"/>
          </a:xfr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29FED9-34DC-4161-B622-78532D9B59FB}"/>
              </a:ext>
            </a:extLst>
          </p:cNvPr>
          <p:cNvCxnSpPr/>
          <p:nvPr/>
        </p:nvCxnSpPr>
        <p:spPr>
          <a:xfrm>
            <a:off x="2562674" y="2724346"/>
            <a:ext cx="533999" cy="301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F90FC5-C66D-4B93-A68C-F70820A7C4B7}"/>
              </a:ext>
            </a:extLst>
          </p:cNvPr>
          <p:cNvSpPr txBox="1"/>
          <p:nvPr/>
        </p:nvSpPr>
        <p:spPr>
          <a:xfrm>
            <a:off x="6286417" y="5028399"/>
            <a:ext cx="18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Training signal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6CBD5C-0639-4746-A8EC-B4248D75E96B}"/>
              </a:ext>
            </a:extLst>
          </p:cNvPr>
          <p:cNvCxnSpPr/>
          <p:nvPr/>
        </p:nvCxnSpPr>
        <p:spPr>
          <a:xfrm>
            <a:off x="5051351" y="3996965"/>
            <a:ext cx="1695098" cy="86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2E10BF-9892-4247-9C9F-4C4CC015B0B3}"/>
              </a:ext>
            </a:extLst>
          </p:cNvPr>
          <p:cNvCxnSpPr/>
          <p:nvPr/>
        </p:nvCxnSpPr>
        <p:spPr>
          <a:xfrm flipH="1">
            <a:off x="7483466" y="3996965"/>
            <a:ext cx="1424704" cy="87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49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260F-2F17-45DF-8F47-0D51057C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1" dirty="0"/>
            </a:br>
            <a:r>
              <a:rPr lang="en-IN" b="1" dirty="0"/>
              <a:t>        Features -&gt;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FEFE-0009-4BAF-A5FB-3CA698AB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96DDD9-1E99-4840-BD6A-06C84B84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93" y="365125"/>
            <a:ext cx="3849707" cy="24732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DC0A1B-A6BB-487C-97FB-6D4B66B2B295}"/>
              </a:ext>
            </a:extLst>
          </p:cNvPr>
          <p:cNvSpPr txBox="1">
            <a:spLocks/>
          </p:cNvSpPr>
          <p:nvPr/>
        </p:nvSpPr>
        <p:spPr>
          <a:xfrm>
            <a:off x="915185" y="38448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IN" b="1" dirty="0"/>
            </a:br>
            <a:r>
              <a:rPr lang="en-IN" b="1" dirty="0"/>
              <a:t>       Network -&gt;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8FCB48BB-B25F-47A3-B84A-B902F848C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67" y="3730342"/>
            <a:ext cx="6144593" cy="21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8245-8BE0-4217-800C-DC38577B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Training process in a nutshell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6E5A5BC-3788-4F17-9E43-ADF5B5AD2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8" y="1505277"/>
            <a:ext cx="10583783" cy="5032375"/>
          </a:xfrm>
        </p:spPr>
      </p:pic>
    </p:spTree>
    <p:extLst>
      <p:ext uri="{BB962C8B-B14F-4D97-AF65-F5344CB8AC3E}">
        <p14:creationId xmlns:p14="http://schemas.microsoft.com/office/powerpoint/2010/main" val="80965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FDFC-2170-4B1F-BCBB-479DEB4E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Testing process in a nutshell</a:t>
            </a:r>
            <a:endParaRPr lang="en-IN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6965BD4-6F3D-432B-921A-90028A187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1" y="1636481"/>
            <a:ext cx="11521438" cy="3858816"/>
          </a:xfrm>
        </p:spPr>
      </p:pic>
    </p:spTree>
    <p:extLst>
      <p:ext uri="{BB962C8B-B14F-4D97-AF65-F5344CB8AC3E}">
        <p14:creationId xmlns:p14="http://schemas.microsoft.com/office/powerpoint/2010/main" val="222313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5E6BE6-34C6-4C98-8FED-2512C2656C90}"/>
              </a:ext>
            </a:extLst>
          </p:cNvPr>
          <p:cNvSpPr/>
          <p:nvPr/>
        </p:nvSpPr>
        <p:spPr>
          <a:xfrm>
            <a:off x="4059810" y="575037"/>
            <a:ext cx="4072379" cy="15742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ORIGINAL SETTINGS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795AB-25DC-4F6C-912C-D2DD2E806FE2}"/>
              </a:ext>
            </a:extLst>
          </p:cNvPr>
          <p:cNvSpPr/>
          <p:nvPr/>
        </p:nvSpPr>
        <p:spPr>
          <a:xfrm>
            <a:off x="454059" y="3429000"/>
            <a:ext cx="2986726" cy="11995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REDUCING BATCH SIZE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FA0C42-49BB-4B41-8070-349235A2227E}"/>
              </a:ext>
            </a:extLst>
          </p:cNvPr>
          <p:cNvSpPr/>
          <p:nvPr/>
        </p:nvSpPr>
        <p:spPr>
          <a:xfrm>
            <a:off x="4510332" y="3428999"/>
            <a:ext cx="3171334" cy="11995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REMOVING ONE BI-LSTM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BFDB3-EBA8-42A2-A64D-18A285E6733F}"/>
              </a:ext>
            </a:extLst>
          </p:cNvPr>
          <p:cNvSpPr/>
          <p:nvPr/>
        </p:nvSpPr>
        <p:spPr>
          <a:xfrm>
            <a:off x="8751215" y="3428999"/>
            <a:ext cx="2986726" cy="11995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ADDING MFCC AS FEATURE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0F8ED-2AD8-4CBD-A4CC-D43F9E0D100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947422" y="2149313"/>
            <a:ext cx="4148578" cy="127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DEEC04-CF27-40EC-8DAA-2141161FE47D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6095999" y="2149313"/>
            <a:ext cx="1" cy="1279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C3FA07-F332-45DD-A071-983ED672E31B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6096000" y="2149313"/>
            <a:ext cx="4148578" cy="1279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3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6CB1-BB5D-4025-B648-4A949751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Original setting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2C119A-D04F-4387-95F0-10DEA0C4B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" t="11429" r="6821" b="11104"/>
          <a:stretch/>
        </p:blipFill>
        <p:spPr>
          <a:xfrm>
            <a:off x="1536568" y="1611984"/>
            <a:ext cx="9118863" cy="4579713"/>
          </a:xfrm>
        </p:spPr>
      </p:pic>
    </p:spTree>
    <p:extLst>
      <p:ext uri="{BB962C8B-B14F-4D97-AF65-F5344CB8AC3E}">
        <p14:creationId xmlns:p14="http://schemas.microsoft.com/office/powerpoint/2010/main" val="86102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100DA-6EEF-4DDA-9D22-E3F7D79A5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Original setting</a:t>
            </a:r>
            <a:endParaRPr lang="en-IN" dirty="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E0D5D0ED-C87D-46C9-A2CF-07E68284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0" y="1690688"/>
            <a:ext cx="5801784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06975C-5947-495D-93B9-E0E59CFA0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04" y="4927910"/>
            <a:ext cx="4691696" cy="796166"/>
          </a:xfrm>
          <a:prstGeom prst="rect">
            <a:avLst/>
          </a:prstGeom>
        </p:spPr>
      </p:pic>
      <p:pic>
        <p:nvPicPr>
          <p:cNvPr id="9" name="Picture 8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EB74653E-41C9-408D-B154-5C0C72003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04" y="917792"/>
            <a:ext cx="5052602" cy="1636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640D55-801D-4C80-98AC-15D78F0C457E}"/>
              </a:ext>
            </a:extLst>
          </p:cNvPr>
          <p:cNvSpPr txBox="1"/>
          <p:nvPr/>
        </p:nvSpPr>
        <p:spPr>
          <a:xfrm>
            <a:off x="6693031" y="254524"/>
            <a:ext cx="480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F1 score calculation (handles class imbalance)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0BCED2-4ECD-40ED-8BA9-91264B65D68E}"/>
              </a:ext>
            </a:extLst>
          </p:cNvPr>
          <p:cNvCxnSpPr>
            <a:stCxn id="10" idx="2"/>
          </p:cNvCxnSpPr>
          <p:nvPr/>
        </p:nvCxnSpPr>
        <p:spPr>
          <a:xfrm>
            <a:off x="9094966" y="623856"/>
            <a:ext cx="1900" cy="29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61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330</Words>
  <Application>Microsoft Office PowerPoint</Application>
  <PresentationFormat>Widescreen</PresentationFormat>
  <Paragraphs>68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VOICE ACTIVITY DETECTION IN NOISE USING DEEP LEARNING</vt:lpstr>
      <vt:lpstr>Workflow</vt:lpstr>
      <vt:lpstr>Audio examples</vt:lpstr>
      <vt:lpstr>         Features -&gt;</vt:lpstr>
      <vt:lpstr>Training process in a nutshell</vt:lpstr>
      <vt:lpstr>Testing process in a nutshell</vt:lpstr>
      <vt:lpstr>PowerPoint Presentation</vt:lpstr>
      <vt:lpstr>Original setting</vt:lpstr>
      <vt:lpstr>Original setting</vt:lpstr>
      <vt:lpstr>Original setting</vt:lpstr>
      <vt:lpstr>1st change: Reducing batch size (64 to 32)</vt:lpstr>
      <vt:lpstr>1st change: Reducing batch size (64 to 32)</vt:lpstr>
      <vt:lpstr>1st change: Reducing batch size (64 to 32)</vt:lpstr>
      <vt:lpstr>1st change: Reducing batch size (64 to 32)</vt:lpstr>
      <vt:lpstr>2nd change: Remove one BI-LSTM layer </vt:lpstr>
      <vt:lpstr>2nd change: Remove one BI-LSTM layer </vt:lpstr>
      <vt:lpstr>2nd change: Remove one BI-LSTM layer </vt:lpstr>
      <vt:lpstr>2nd change: Remove one BI-LSTM layer </vt:lpstr>
      <vt:lpstr>3rd change: Adding MFCC as feature </vt:lpstr>
      <vt:lpstr>3rd change: Adding MFCC as feature </vt:lpstr>
      <vt:lpstr>3rd change: Adding MFCC as feature </vt:lpstr>
      <vt:lpstr>3rd change: Adding MFCC as feature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ACTIVITY DETECTION IN NOISE USING DEEP LEARNING</dc:title>
  <dc:creator>Rajpopat, Jigar Vipul</dc:creator>
  <cp:lastModifiedBy>Rajpopat, Jigar Vipul</cp:lastModifiedBy>
  <cp:revision>52</cp:revision>
  <dcterms:created xsi:type="dcterms:W3CDTF">2020-12-02T14:50:52Z</dcterms:created>
  <dcterms:modified xsi:type="dcterms:W3CDTF">2021-07-15T16:45:29Z</dcterms:modified>
</cp:coreProperties>
</file>